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9" r:id="rId2"/>
    <p:sldId id="317" r:id="rId3"/>
    <p:sldId id="318" r:id="rId4"/>
    <p:sldId id="319" r:id="rId5"/>
    <p:sldId id="320" r:id="rId6"/>
    <p:sldId id="316" r:id="rId7"/>
    <p:sldId id="315" r:id="rId8"/>
    <p:sldId id="324" r:id="rId9"/>
    <p:sldId id="322" r:id="rId10"/>
    <p:sldId id="321" r:id="rId11"/>
    <p:sldId id="32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79CC93D-E52E-4D84-901B-11D7331DD495}">
          <p14:sldIdLst>
            <p14:sldId id="259"/>
            <p14:sldId id="317"/>
            <p14:sldId id="318"/>
            <p14:sldId id="319"/>
            <p14:sldId id="320"/>
            <p14:sldId id="316"/>
            <p14:sldId id="315"/>
            <p14:sldId id="324"/>
            <p14:sldId id="322"/>
            <p14:sldId id="321"/>
            <p14:sldId id="323"/>
          </p14:sldIdLst>
        </p14:section>
        <p14:section name="Appendix" id="{3F78B471-41DA-46F2-A8E4-97E471896AB3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82537" autoAdjust="0"/>
  </p:normalViewPr>
  <p:slideViewPr>
    <p:cSldViewPr>
      <p:cViewPr varScale="1">
        <p:scale>
          <a:sx n="65" d="100"/>
          <a:sy n="65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3FDC75-7F73-4A4A-A77C-09AADF00E0EA}" type="datetimeFigureOut">
              <a:rPr lang="en-US" smtClean="0"/>
              <a:pPr/>
              <a:t>11/20/2013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9226BF-1F13-42D3-80DC-373E7ADD1E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9837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EF76B-3757-4A0B-AF93-28494465C1DD}" type="datetimeFigureOut">
              <a:rPr lang="en-US" smtClean="0"/>
              <a:pPr/>
              <a:t>11/20/2013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693FD4-8F83-4EF7-AC3F-0DC0388986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8943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0134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Microsoft </a:t>
            </a:r>
            <a:r>
              <a:rPr lang="en-US" b="1" dirty="0" smtClean="0"/>
              <a:t>Engineering Excellence</a:t>
            </a:r>
            <a:endParaRPr lang="en-US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Microsoft Confidential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smtClean="0"/>
              <a:pPr/>
              <a:t>11</a:t>
            </a:fld>
            <a:endParaRPr lang="en-US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450850"/>
            <a:ext cx="4572000" cy="3429000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492" y="4130104"/>
            <a:ext cx="6261652" cy="4554823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0134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0134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0134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0134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0134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0134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>
              <a:defRPr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>
              <a:buNone/>
              <a:defRPr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ground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>
              <a:defRPr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lang="en-US" sz="4400" kern="1200" dirty="0" smtClean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filamentgroup.com/examples/jqueryui-visualize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phpcaptcha.org/try-securimage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dev.opera.com/articles/view/accessible-drag-and-drop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br>
              <a:rPr lang="en-US" dirty="0" smtClean="0"/>
            </a:br>
            <a:r>
              <a:rPr lang="en-US" dirty="0" smtClean="0"/>
              <a:t>Principal 1, 2 &amp;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4038600" y="5181600"/>
            <a:ext cx="4772528" cy="9906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+mn-lt"/>
              </a:rPr>
              <a:t>iAccessible.org</a:t>
            </a: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bri" charset="0"/>
              </a:rPr>
              <a:t>Testing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81200"/>
            <a:ext cx="8077200" cy="429736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Calibri" charset="0"/>
              </a:rPr>
              <a:t>XHTML Validator</a:t>
            </a:r>
          </a:p>
          <a:p>
            <a:r>
              <a:rPr lang="en-US" dirty="0" smtClean="0">
                <a:latin typeface="Calibri" charset="0"/>
              </a:rPr>
              <a:t>WAVE toolbar (rti.gov.in)</a:t>
            </a:r>
          </a:p>
          <a:p>
            <a:pPr lvl="1"/>
            <a:r>
              <a:rPr lang="en-US" dirty="0" smtClean="0">
                <a:latin typeface="Calibri" charset="0"/>
              </a:rPr>
              <a:t>Icon keys</a:t>
            </a:r>
          </a:p>
          <a:p>
            <a:pPr lvl="1"/>
            <a:r>
              <a:rPr lang="en-US" dirty="0" smtClean="0">
                <a:latin typeface="Calibri" charset="0"/>
              </a:rPr>
              <a:t>Errors</a:t>
            </a:r>
          </a:p>
          <a:p>
            <a:pPr lvl="1"/>
            <a:r>
              <a:rPr lang="en-US" dirty="0" smtClean="0">
                <a:latin typeface="Calibri" charset="0"/>
              </a:rPr>
              <a:t>Structure and Order</a:t>
            </a:r>
          </a:p>
          <a:p>
            <a:pPr lvl="1"/>
            <a:r>
              <a:rPr lang="en-US" dirty="0" smtClean="0">
                <a:latin typeface="Calibri" charset="0"/>
              </a:rPr>
              <a:t>Text Only</a:t>
            </a:r>
          </a:p>
          <a:p>
            <a:pPr lvl="1"/>
            <a:r>
              <a:rPr lang="en-US" dirty="0" smtClean="0">
                <a:latin typeface="Calibri" charset="0"/>
              </a:rPr>
              <a:t>Outline</a:t>
            </a:r>
          </a:p>
          <a:p>
            <a:r>
              <a:rPr lang="en-US" dirty="0" smtClean="0">
                <a:latin typeface="Calibri" charset="0"/>
              </a:rPr>
              <a:t>Color contrast check</a:t>
            </a:r>
            <a:endParaRPr lang="en-US" dirty="0">
              <a:latin typeface="Calibri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12517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Exercise – </a:t>
            </a:r>
            <a:r>
              <a:rPr lang="en-US" dirty="0"/>
              <a:t>T</a:t>
            </a:r>
            <a:r>
              <a:rPr lang="en-US" dirty="0" smtClean="0"/>
              <a:t>est </a:t>
            </a:r>
            <a:r>
              <a:rPr lang="en-US" dirty="0"/>
              <a:t>O</a:t>
            </a:r>
            <a:r>
              <a:rPr lang="en-US" dirty="0" smtClean="0"/>
              <a:t>wn Application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987693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bri" charset="0"/>
              </a:rPr>
              <a:t>Principal 1 - Perceivable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8077200" cy="46783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Text Alternative </a:t>
            </a:r>
          </a:p>
          <a:p>
            <a:pPr lvl="1"/>
            <a:r>
              <a:rPr lang="en-US" dirty="0" smtClean="0"/>
              <a:t>alt text (Images, </a:t>
            </a:r>
            <a:r>
              <a:rPr lang="en-US" dirty="0" smtClean="0">
                <a:hlinkClick r:id="rId3"/>
              </a:rPr>
              <a:t>Graphs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Image as input control (Name need to be given)</a:t>
            </a:r>
          </a:p>
          <a:p>
            <a:pPr lvl="1"/>
            <a:r>
              <a:rPr lang="en-US" smtClean="0">
                <a:hlinkClick r:id="rId4"/>
              </a:rPr>
              <a:t>CAPTCHA</a:t>
            </a:r>
            <a:r>
              <a:rPr lang="en-US" smtClean="0"/>
              <a:t> or MAPTCHA</a:t>
            </a:r>
            <a:endParaRPr lang="en-US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Time </a:t>
            </a:r>
            <a:r>
              <a:rPr lang="en-US" dirty="0"/>
              <a:t>based Media (pre recorded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Audio and video Captions</a:t>
            </a:r>
          </a:p>
          <a:p>
            <a:r>
              <a:rPr lang="en-US" dirty="0" smtClean="0"/>
              <a:t>Adaptable</a:t>
            </a:r>
          </a:p>
          <a:p>
            <a:pPr lvl="1"/>
            <a:r>
              <a:rPr lang="en-US" dirty="0" smtClean="0"/>
              <a:t>Info and relationships (label placement)</a:t>
            </a:r>
          </a:p>
          <a:p>
            <a:pPr lvl="1"/>
            <a:r>
              <a:rPr lang="en-US" dirty="0" smtClean="0"/>
              <a:t>Meaningful sequence (tab order)</a:t>
            </a:r>
          </a:p>
          <a:p>
            <a:pPr lvl="1"/>
            <a:r>
              <a:rPr lang="en-US" dirty="0" smtClean="0"/>
              <a:t>Sensory Characteristics (identifying content using shape or location)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2003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bri" charset="0"/>
              </a:rPr>
              <a:t>Principal 1 - Perceivable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8077200" cy="4678363"/>
          </a:xfrm>
        </p:spPr>
        <p:txBody>
          <a:bodyPr>
            <a:normAutofit/>
          </a:bodyPr>
          <a:lstStyle/>
          <a:p>
            <a:r>
              <a:rPr lang="en-US" dirty="0" smtClean="0"/>
              <a:t>Distinguishable (background </a:t>
            </a:r>
            <a:r>
              <a:rPr lang="en-US" dirty="0" err="1" smtClean="0"/>
              <a:t>vs</a:t>
            </a:r>
            <a:r>
              <a:rPr lang="en-US" dirty="0" smtClean="0"/>
              <a:t> foreground)</a:t>
            </a:r>
          </a:p>
          <a:p>
            <a:pPr lvl="1"/>
            <a:r>
              <a:rPr lang="en-US" dirty="0" smtClean="0"/>
              <a:t>Use of color (red color as invalid input)</a:t>
            </a:r>
          </a:p>
          <a:p>
            <a:pPr lvl="1"/>
            <a:r>
              <a:rPr lang="en-US" dirty="0" smtClean="0"/>
              <a:t>Audio Control (if music play automatically)</a:t>
            </a:r>
          </a:p>
          <a:p>
            <a:pPr lvl="1"/>
            <a:r>
              <a:rPr lang="en-US" dirty="0" smtClean="0"/>
              <a:t>Contrast (4.5 : 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31114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bri" charset="0"/>
              </a:rPr>
              <a:t>Principal 2 - Operable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8077200" cy="46783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Keyboard </a:t>
            </a:r>
            <a:r>
              <a:rPr lang="en-US" dirty="0" smtClean="0"/>
              <a:t>Accessible (</a:t>
            </a:r>
            <a:r>
              <a:rPr lang="en-US" dirty="0" err="1" smtClean="0"/>
              <a:t>tabindex</a:t>
            </a:r>
            <a:r>
              <a:rPr lang="en-US" dirty="0" smtClean="0"/>
              <a:t>, </a:t>
            </a:r>
            <a:r>
              <a:rPr lang="en-US" dirty="0" smtClean="0">
                <a:hlinkClick r:id="rId3"/>
              </a:rPr>
              <a:t>Inaccessible</a:t>
            </a:r>
            <a:r>
              <a:rPr lang="en-US" dirty="0" smtClean="0"/>
              <a:t> vs. </a:t>
            </a:r>
            <a:r>
              <a:rPr lang="en-US" dirty="0" smtClean="0">
                <a:hlinkClick r:id="rId3"/>
              </a:rPr>
              <a:t>Accessible</a:t>
            </a:r>
            <a:r>
              <a:rPr lang="en-US" dirty="0" smtClean="0"/>
              <a:t> Drag &amp; Drop  </a:t>
            </a:r>
            <a:r>
              <a:rPr lang="en-US" dirty="0" smtClean="0">
                <a:hlinkClick r:id="rId3"/>
              </a:rPr>
              <a:t>live example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Enough Time to read and use content</a:t>
            </a:r>
          </a:p>
          <a:p>
            <a:pPr lvl="1"/>
            <a:r>
              <a:rPr lang="en-US" dirty="0" smtClean="0"/>
              <a:t>Control time (time off, adjust, extend)</a:t>
            </a:r>
          </a:p>
          <a:p>
            <a:pPr lvl="1"/>
            <a:r>
              <a:rPr lang="en-US" dirty="0" smtClean="0"/>
              <a:t>Pause, stop, hide (Marquee)</a:t>
            </a:r>
          </a:p>
          <a:p>
            <a:r>
              <a:rPr lang="en-US" dirty="0" smtClean="0"/>
              <a:t>Seizures (flashes)</a:t>
            </a:r>
          </a:p>
          <a:p>
            <a:r>
              <a:rPr lang="en-US" dirty="0" smtClean="0"/>
              <a:t>Navigable (Easy navigation, find content easily)</a:t>
            </a:r>
          </a:p>
          <a:p>
            <a:pPr lvl="1"/>
            <a:r>
              <a:rPr lang="en-US" dirty="0" smtClean="0"/>
              <a:t>Bypass block (skip to main)</a:t>
            </a:r>
          </a:p>
          <a:p>
            <a:pPr lvl="1"/>
            <a:r>
              <a:rPr lang="en-US" dirty="0" smtClean="0"/>
              <a:t>Page title</a:t>
            </a:r>
          </a:p>
          <a:p>
            <a:pPr lvl="1"/>
            <a:r>
              <a:rPr lang="en-US" dirty="0" smtClean="0"/>
              <a:t>Focus Order</a:t>
            </a:r>
          </a:p>
          <a:p>
            <a:pPr lvl="1"/>
            <a:r>
              <a:rPr lang="en-US" dirty="0" smtClean="0"/>
              <a:t>Link purpose (Click here)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95516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bri" charset="0"/>
              </a:rPr>
              <a:t>Principal 3 - Understandable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8077200" cy="46783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Readable (thru screen reader – multi lingual)</a:t>
            </a:r>
          </a:p>
          <a:p>
            <a:pPr lvl="1"/>
            <a:r>
              <a:rPr lang="en-US" dirty="0" smtClean="0"/>
              <a:t>Language of page and part</a:t>
            </a:r>
          </a:p>
          <a:p>
            <a:r>
              <a:rPr lang="en-US" dirty="0" smtClean="0"/>
              <a:t>Predictable (predicable web page)</a:t>
            </a:r>
          </a:p>
          <a:p>
            <a:pPr lvl="1"/>
            <a:r>
              <a:rPr lang="en-US" dirty="0" smtClean="0"/>
              <a:t>On focus : change the context </a:t>
            </a:r>
            <a:r>
              <a:rPr lang="en-US" dirty="0"/>
              <a:t>(submit button)</a:t>
            </a:r>
            <a:endParaRPr lang="en-US" dirty="0" smtClean="0"/>
          </a:p>
          <a:p>
            <a:pPr lvl="1"/>
            <a:r>
              <a:rPr lang="en-US" dirty="0"/>
              <a:t>On </a:t>
            </a:r>
            <a:r>
              <a:rPr lang="en-US" dirty="0" smtClean="0"/>
              <a:t>Input : </a:t>
            </a:r>
            <a:r>
              <a:rPr lang="en-US" dirty="0"/>
              <a:t>change the </a:t>
            </a:r>
            <a:r>
              <a:rPr lang="en-US" dirty="0" smtClean="0"/>
              <a:t>context (submit button)</a:t>
            </a:r>
          </a:p>
          <a:p>
            <a:r>
              <a:rPr lang="en-US" dirty="0" smtClean="0"/>
              <a:t>Input Assistance (Help user to avoid or correct)</a:t>
            </a:r>
          </a:p>
          <a:p>
            <a:pPr lvl="1"/>
            <a:r>
              <a:rPr lang="en-US" dirty="0" smtClean="0"/>
              <a:t>Error identification</a:t>
            </a:r>
          </a:p>
          <a:p>
            <a:pPr lvl="1"/>
            <a:r>
              <a:rPr lang="en-US" dirty="0" smtClean="0"/>
              <a:t>Label of instruction (descriptive label and format)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55859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Guideline 4</a:t>
            </a:r>
            <a:br>
              <a:rPr lang="en-US" dirty="0" smtClean="0"/>
            </a:br>
            <a:r>
              <a:rPr lang="en-US" dirty="0" smtClean="0"/>
              <a:t>robust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4038600" y="5181600"/>
            <a:ext cx="4772528" cy="9906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+mn-lt"/>
              </a:rPr>
              <a:t>iAccessible.org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8696504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alibri" charset="0"/>
              </a:rPr>
              <a:t>Guideline 4.1: </a:t>
            </a:r>
            <a:r>
              <a:rPr lang="en-US" dirty="0" smtClean="0">
                <a:latin typeface="Calibri" charset="0"/>
              </a:rPr>
              <a:t>AT Friendly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81200"/>
            <a:ext cx="8077200" cy="4297363"/>
          </a:xfrm>
        </p:spPr>
        <p:txBody>
          <a:bodyPr/>
          <a:lstStyle/>
          <a:p>
            <a:r>
              <a:rPr lang="en-US" dirty="0" smtClean="0">
                <a:latin typeface="Calibri" charset="0"/>
              </a:rPr>
              <a:t>Parsing – well formed markup</a:t>
            </a:r>
            <a:endParaRPr lang="en-US" dirty="0">
              <a:latin typeface="Calibri" charset="0"/>
            </a:endParaRPr>
          </a:p>
          <a:p>
            <a:pPr lvl="1"/>
            <a:r>
              <a:rPr lang="en-US" dirty="0" smtClean="0">
                <a:latin typeface="Calibri" charset="0"/>
              </a:rPr>
              <a:t>What is well form?</a:t>
            </a:r>
          </a:p>
          <a:p>
            <a:pPr lvl="1"/>
            <a:r>
              <a:rPr lang="en-US" dirty="0" smtClean="0">
                <a:latin typeface="Calibri" charset="0"/>
              </a:rPr>
              <a:t>Demo wrong html</a:t>
            </a:r>
          </a:p>
          <a:p>
            <a:r>
              <a:rPr lang="en-US" dirty="0" smtClean="0">
                <a:latin typeface="Calibri" charset="0"/>
              </a:rPr>
              <a:t>Name, Role and Value – need to be programmatically determined</a:t>
            </a:r>
            <a:endParaRPr lang="en-US" dirty="0">
              <a:latin typeface="Calibri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96608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bri" charset="0"/>
              </a:rPr>
              <a:t>Use Appropriate Markup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81200"/>
            <a:ext cx="8077200" cy="4297363"/>
          </a:xfrm>
        </p:spPr>
        <p:txBody>
          <a:bodyPr/>
          <a:lstStyle/>
          <a:p>
            <a:r>
              <a:rPr lang="en-US" dirty="0" smtClean="0">
                <a:latin typeface="Calibri" charset="0"/>
              </a:rPr>
              <a:t>Use Semantic markup</a:t>
            </a:r>
          </a:p>
          <a:p>
            <a:r>
              <a:rPr lang="en-US" dirty="0" smtClean="0">
                <a:latin typeface="Calibri" charset="0"/>
              </a:rPr>
              <a:t>CSS </a:t>
            </a:r>
            <a:r>
              <a:rPr lang="en-US" dirty="0" err="1" smtClean="0">
                <a:latin typeface="Calibri" charset="0"/>
              </a:rPr>
              <a:t>vs</a:t>
            </a:r>
            <a:r>
              <a:rPr lang="en-US" dirty="0" smtClean="0">
                <a:latin typeface="Calibri" charset="0"/>
              </a:rPr>
              <a:t> HTML table for layout</a:t>
            </a:r>
          </a:p>
          <a:p>
            <a:r>
              <a:rPr lang="en-US" dirty="0" smtClean="0">
                <a:latin typeface="Calibri" charset="0"/>
              </a:rPr>
              <a:t> </a:t>
            </a:r>
            <a:r>
              <a:rPr lang="en-US" dirty="0" err="1" smtClean="0">
                <a:latin typeface="Calibri" charset="0"/>
              </a:rPr>
              <a:t>ul</a:t>
            </a:r>
            <a:r>
              <a:rPr lang="en-US" dirty="0" smtClean="0">
                <a:latin typeface="Calibri" charset="0"/>
              </a:rPr>
              <a:t> and li tags for listing instead of tables</a:t>
            </a:r>
          </a:p>
          <a:p>
            <a:r>
              <a:rPr lang="en-US" dirty="0" smtClean="0">
                <a:latin typeface="Calibri" charset="0"/>
              </a:rPr>
              <a:t>Navigation – better to group as </a:t>
            </a:r>
            <a:r>
              <a:rPr lang="en-US" dirty="0" err="1" smtClean="0">
                <a:latin typeface="Calibri" charset="0"/>
              </a:rPr>
              <a:t>ul</a:t>
            </a:r>
            <a:r>
              <a:rPr lang="en-US" dirty="0" smtClean="0">
                <a:latin typeface="Calibri" charset="0"/>
              </a:rPr>
              <a:t> rather than links</a:t>
            </a:r>
          </a:p>
          <a:p>
            <a:endParaRPr lang="en-US" dirty="0" smtClean="0">
              <a:latin typeface="Calibri" charset="0"/>
            </a:endParaRPr>
          </a:p>
          <a:p>
            <a:endParaRPr lang="en-US" dirty="0">
              <a:latin typeface="Calibri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09403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Testing Tools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4038600" y="5181600"/>
            <a:ext cx="4772528" cy="9906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+mn-lt"/>
              </a:rPr>
              <a:t>iAccessible.org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7740136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heme/theme1.xml><?xml version="1.0" encoding="utf-8"?>
<a:theme xmlns:a="http://schemas.openxmlformats.org/drawingml/2006/main" name="Trai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354</Words>
  <Application>Microsoft Office PowerPoint</Application>
  <PresentationFormat>On-screen Show (4:3)</PresentationFormat>
  <Paragraphs>84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Training</vt:lpstr>
      <vt:lpstr>Recap Principal 1, 2 &amp; 3</vt:lpstr>
      <vt:lpstr>Principal 1 - Perceivable</vt:lpstr>
      <vt:lpstr>Principal 1 - Perceivable</vt:lpstr>
      <vt:lpstr>Principal 2 - Operable</vt:lpstr>
      <vt:lpstr>Principal 3 - Understandable</vt:lpstr>
      <vt:lpstr>Guideline 4 robust</vt:lpstr>
      <vt:lpstr>Guideline 4.1: AT Friendly content</vt:lpstr>
      <vt:lpstr>Use Appropriate Markup</vt:lpstr>
      <vt:lpstr>Testing Tools</vt:lpstr>
      <vt:lpstr>Testing Tools</vt:lpstr>
      <vt:lpstr>Exercise – Test Own Application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2013-11-04T17:30:04Z</dcterms:created>
  <dcterms:modified xsi:type="dcterms:W3CDTF">2013-11-20T02:59:57Z</dcterms:modified>
</cp:coreProperties>
</file>